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71" r:id="rId11"/>
    <p:sldId id="265" r:id="rId12"/>
    <p:sldId id="270" r:id="rId13"/>
    <p:sldId id="266" r:id="rId14"/>
    <p:sldId id="267" r:id="rId15"/>
    <p:sldId id="268" r:id="rId16"/>
    <p:sldId id="269"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9" d="100"/>
          <a:sy n="49" d="100"/>
        </p:scale>
        <p:origin x="55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3371764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2904339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1227884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1E23B69-ADD7-4701-BA73-AA756D958058}"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104479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1E23B69-ADD7-4701-BA73-AA756D958058}" type="datetimeFigureOut">
              <a:rPr lang="en-US" smtClean="0"/>
              <a:t>8/9/2020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69848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1E23B69-ADD7-4701-BA73-AA756D958058}" type="datetimeFigureOut">
              <a:rPr lang="en-US" smtClean="0"/>
              <a:t>8/9/2020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2817083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23B69-ADD7-4701-BA73-AA756D958058}" type="datetimeFigureOut">
              <a:rPr lang="en-US" smtClean="0"/>
              <a:t>8/9/2020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2041434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1E23B69-ADD7-4701-BA73-AA756D958058}"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3899739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1E23B69-ADD7-4701-BA73-AA756D958058}" type="datetimeFigureOut">
              <a:rPr lang="en-US" smtClean="0"/>
              <a:t>8/9/2020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563648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2489982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90656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737872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46458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569546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930461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E23B69-ADD7-4701-BA73-AA756D958058}" type="datetimeFigureOut">
              <a:rPr lang="en-US" smtClean="0"/>
              <a:t>8/9/2020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D00435-51E5-4FBC-949F-8E23461E3AE5}" type="slidenum">
              <a:rPr lang="en-US" smtClean="0"/>
              <a:t>‹#›</a:t>
            </a:fld>
            <a:endParaRPr lang="en-US"/>
          </a:p>
        </p:txBody>
      </p:sp>
    </p:spTree>
    <p:extLst>
      <p:ext uri="{BB962C8B-B14F-4D97-AF65-F5344CB8AC3E}">
        <p14:creationId xmlns:p14="http://schemas.microsoft.com/office/powerpoint/2010/main" val="1622406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1E23B69-ADD7-4701-BA73-AA756D958058}" type="datetimeFigureOut">
              <a:rPr lang="en-US" smtClean="0"/>
              <a:t>8/9/2020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CD00435-51E5-4FBC-949F-8E23461E3AE5}" type="slidenum">
              <a:rPr lang="en-US" smtClean="0"/>
              <a:t>‹#›</a:t>
            </a:fld>
            <a:endParaRPr lang="en-US"/>
          </a:p>
        </p:txBody>
      </p:sp>
    </p:spTree>
    <p:extLst>
      <p:ext uri="{BB962C8B-B14F-4D97-AF65-F5344CB8AC3E}">
        <p14:creationId xmlns:p14="http://schemas.microsoft.com/office/powerpoint/2010/main" val="697361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2054" y="0"/>
            <a:ext cx="10752083" cy="4050836"/>
          </a:xfrm>
        </p:spPr>
        <p:txBody>
          <a:bodyPr/>
          <a:lstStyle/>
          <a:p>
            <a:pPr algn="ctr"/>
            <a:r>
              <a:rPr lang="en-US" dirty="0"/>
              <a:t>Web-Based EHR</a:t>
            </a:r>
            <a:br>
              <a:rPr lang="en-US" dirty="0"/>
            </a:br>
            <a:r>
              <a:rPr lang="en-US" dirty="0"/>
              <a:t>Last Name/First Name:</a:t>
            </a:r>
            <a:br>
              <a:rPr lang="en-US" dirty="0"/>
            </a:br>
            <a:r>
              <a:rPr lang="en-US" dirty="0"/>
              <a:t>Institution Affiliation</a:t>
            </a:r>
          </a:p>
        </p:txBody>
      </p:sp>
    </p:spTree>
    <p:extLst>
      <p:ext uri="{BB962C8B-B14F-4D97-AF65-F5344CB8AC3E}">
        <p14:creationId xmlns:p14="http://schemas.microsoft.com/office/powerpoint/2010/main" val="3631204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72814"/>
          </a:xfrm>
        </p:spPr>
        <p:txBody>
          <a:bodyPr>
            <a:normAutofit fontScale="90000"/>
          </a:bodyPr>
          <a:lstStyle/>
          <a:p>
            <a:pPr algn="ctr"/>
            <a:r>
              <a:rPr lang="en-US" b="1" dirty="0"/>
              <a:t>Introduction</a:t>
            </a:r>
            <a:r>
              <a:rPr lang="en-US" dirty="0"/>
              <a:t/>
            </a:r>
            <a:br>
              <a:rPr lang="en-US" dirty="0"/>
            </a:br>
            <a:endParaRPr lang="en-US" dirty="0"/>
          </a:p>
        </p:txBody>
      </p:sp>
      <p:sp>
        <p:nvSpPr>
          <p:cNvPr id="3" name="Content Placeholder 2"/>
          <p:cNvSpPr>
            <a:spLocks noGrp="1"/>
          </p:cNvSpPr>
          <p:nvPr>
            <p:ph idx="1"/>
          </p:nvPr>
        </p:nvSpPr>
        <p:spPr>
          <a:xfrm>
            <a:off x="677334" y="1182415"/>
            <a:ext cx="8596668" cy="4858948"/>
          </a:xfrm>
        </p:spPr>
        <p:txBody>
          <a:bodyPr>
            <a:normAutofit/>
          </a:bodyPr>
          <a:lstStyle/>
          <a:p>
            <a:r>
              <a:rPr lang="en-US" sz="3200" dirty="0"/>
              <a:t>Our survival on this planet is very much dependent on several factors, and being healthy forms the basis of all these factors. </a:t>
            </a:r>
            <a:endParaRPr lang="en-US" sz="3200" dirty="0" smtClean="0"/>
          </a:p>
          <a:p>
            <a:r>
              <a:rPr lang="en-US" sz="3200" dirty="0" smtClean="0"/>
              <a:t>Being </a:t>
            </a:r>
            <a:r>
              <a:rPr lang="en-US" sz="3200" dirty="0"/>
              <a:t>healthy and of sound mind is what makes the world moving since it is quite hard for one to work while sick. </a:t>
            </a:r>
            <a:endParaRPr lang="en-US" sz="3200" dirty="0" smtClean="0"/>
          </a:p>
          <a:p>
            <a:r>
              <a:rPr lang="en-US" sz="3200" dirty="0" smtClean="0"/>
              <a:t>As </a:t>
            </a:r>
            <a:r>
              <a:rPr lang="en-US" sz="3200" dirty="0"/>
              <a:t>such, the healthcare setting plays a vital role in making sure all these are possible.</a:t>
            </a:r>
            <a:endParaRPr lang="en-US" sz="3200" dirty="0"/>
          </a:p>
        </p:txBody>
      </p:sp>
    </p:spTree>
    <p:extLst>
      <p:ext uri="{BB962C8B-B14F-4D97-AF65-F5344CB8AC3E}">
        <p14:creationId xmlns:p14="http://schemas.microsoft.com/office/powerpoint/2010/main" val="4058578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5421"/>
          </a:xfrm>
        </p:spPr>
        <p:txBody>
          <a:bodyPr/>
          <a:lstStyle/>
          <a:p>
            <a:r>
              <a:rPr lang="en-US" b="1" dirty="0" smtClean="0"/>
              <a:t>Introduction</a:t>
            </a:r>
            <a:r>
              <a:rPr lang="en-US" dirty="0" smtClean="0"/>
              <a:t>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434663"/>
            <a:ext cx="8596668" cy="4606700"/>
          </a:xfrm>
        </p:spPr>
        <p:txBody>
          <a:bodyPr>
            <a:normAutofit/>
          </a:bodyPr>
          <a:lstStyle/>
          <a:p>
            <a:r>
              <a:rPr lang="en-US" sz="2800" dirty="0"/>
              <a:t>Expansion of health insurance coverage and trying to lower costs by cutting on prices and covered services have been improvements that have been made to ensure quality health provision. </a:t>
            </a:r>
            <a:endParaRPr lang="en-US" sz="2800" dirty="0" smtClean="0"/>
          </a:p>
          <a:p>
            <a:r>
              <a:rPr lang="en-US" sz="2800" dirty="0" smtClean="0"/>
              <a:t>Technological </a:t>
            </a:r>
            <a:r>
              <a:rPr lang="en-US" sz="2800" dirty="0"/>
              <a:t>incorporation, such as web-based Electronic Health Records (EHR), has also been instrumental in improving healthcare provision. </a:t>
            </a:r>
          </a:p>
          <a:p>
            <a:endParaRPr lang="en-US" sz="2800" dirty="0"/>
          </a:p>
        </p:txBody>
      </p:sp>
    </p:spTree>
    <p:extLst>
      <p:ext uri="{BB962C8B-B14F-4D97-AF65-F5344CB8AC3E}">
        <p14:creationId xmlns:p14="http://schemas.microsoft.com/office/powerpoint/2010/main" val="20109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6234"/>
          </a:xfrm>
        </p:spPr>
        <p:txBody>
          <a:bodyPr>
            <a:normAutofit fontScale="90000"/>
          </a:bodyPr>
          <a:lstStyle/>
          <a:p>
            <a:r>
              <a:rPr lang="en-US" b="1" dirty="0"/>
              <a:t>My Experience with the Web-based EHR</a:t>
            </a:r>
            <a:r>
              <a:rPr lang="en-US" dirty="0"/>
              <a:t/>
            </a:r>
            <a:br>
              <a:rPr lang="en-US" dirty="0"/>
            </a:br>
            <a:endParaRPr lang="en-US" dirty="0"/>
          </a:p>
        </p:txBody>
      </p:sp>
      <p:sp>
        <p:nvSpPr>
          <p:cNvPr id="3" name="Content Placeholder 2"/>
          <p:cNvSpPr>
            <a:spLocks noGrp="1"/>
          </p:cNvSpPr>
          <p:nvPr>
            <p:ph idx="1"/>
          </p:nvPr>
        </p:nvSpPr>
        <p:spPr>
          <a:xfrm>
            <a:off x="677334" y="1355835"/>
            <a:ext cx="8596668" cy="4685528"/>
          </a:xfrm>
        </p:spPr>
        <p:txBody>
          <a:bodyPr>
            <a:normAutofit/>
          </a:bodyPr>
          <a:lstStyle/>
          <a:p>
            <a:r>
              <a:rPr lang="en-US" sz="3200" dirty="0"/>
              <a:t>Web-based EHR has been instrumental in the use of client progress data and promoting efficiency. </a:t>
            </a:r>
            <a:endParaRPr lang="en-US" sz="3200" dirty="0" smtClean="0"/>
          </a:p>
          <a:p>
            <a:r>
              <a:rPr lang="en-US" sz="3200" dirty="0" smtClean="0"/>
              <a:t>Among </a:t>
            </a:r>
            <a:r>
              <a:rPr lang="en-US" sz="3200" dirty="0"/>
              <a:t>many other benefits that have been attached to the use of EHR, my experience with the system is very inclined to its use in the easy retrieval or rather access to a patient's medical information. </a:t>
            </a:r>
            <a:endParaRPr lang="en-US" sz="3200" dirty="0"/>
          </a:p>
        </p:txBody>
      </p:sp>
    </p:spTree>
    <p:extLst>
      <p:ext uri="{BB962C8B-B14F-4D97-AF65-F5344CB8AC3E}">
        <p14:creationId xmlns:p14="http://schemas.microsoft.com/office/powerpoint/2010/main" val="2372976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87132"/>
            <a:ext cx="9649080" cy="1378607"/>
          </a:xfrm>
        </p:spPr>
        <p:txBody>
          <a:bodyPr>
            <a:normAutofit/>
          </a:bodyPr>
          <a:lstStyle/>
          <a:p>
            <a:pPr algn="ctr"/>
            <a:r>
              <a:rPr lang="en-US" b="1" dirty="0"/>
              <a:t>My Experience with the Web-based EHR</a:t>
            </a:r>
            <a:r>
              <a:rPr lang="en-US" dirty="0"/>
              <a:t/>
            </a:r>
            <a:br>
              <a:rPr lang="en-US" dirty="0"/>
            </a:br>
            <a:r>
              <a:rPr lang="en-US" dirty="0" err="1" smtClean="0"/>
              <a:t>Cont</a:t>
            </a:r>
            <a:r>
              <a:rPr lang="en-US" dirty="0" smtClean="0"/>
              <a:t>’</a:t>
            </a:r>
            <a:endParaRPr lang="en-US" dirty="0"/>
          </a:p>
        </p:txBody>
      </p:sp>
      <p:sp>
        <p:nvSpPr>
          <p:cNvPr id="3" name="Content Placeholder 2"/>
          <p:cNvSpPr>
            <a:spLocks noGrp="1"/>
          </p:cNvSpPr>
          <p:nvPr>
            <p:ph idx="1"/>
          </p:nvPr>
        </p:nvSpPr>
        <p:spPr>
          <a:xfrm>
            <a:off x="677334" y="1765739"/>
            <a:ext cx="9649080" cy="4275624"/>
          </a:xfrm>
        </p:spPr>
        <p:txBody>
          <a:bodyPr>
            <a:normAutofit/>
          </a:bodyPr>
          <a:lstStyle/>
          <a:p>
            <a:r>
              <a:rPr lang="en-US" sz="2800" dirty="0"/>
              <a:t>Working at a healthcare facility, I always saw how physicians had problems accessing medical records of many patients who needed emergency medical attention, for instance, those that might have been involved in an accident. </a:t>
            </a:r>
            <a:endParaRPr lang="en-US" sz="2800" dirty="0" smtClean="0"/>
          </a:p>
          <a:p>
            <a:r>
              <a:rPr lang="en-US" sz="2800" dirty="0" smtClean="0"/>
              <a:t>These </a:t>
            </a:r>
            <a:r>
              <a:rPr lang="en-US" sz="2800" dirty="0"/>
              <a:t>patients were always being rushed to the facility in a critical condition, but a lot of time ends up being wasted while still searching for the patient's records (</a:t>
            </a:r>
            <a:r>
              <a:rPr lang="en-US" sz="2800" dirty="0" err="1"/>
              <a:t>Bruns</a:t>
            </a:r>
            <a:r>
              <a:rPr lang="en-US" sz="2800" dirty="0"/>
              <a:t>, et al., 2018</a:t>
            </a:r>
            <a:r>
              <a:rPr lang="en-US" sz="2800" dirty="0" smtClean="0"/>
              <a:t>).</a:t>
            </a:r>
            <a:endParaRPr lang="en-US" sz="2800" dirty="0"/>
          </a:p>
        </p:txBody>
      </p:sp>
    </p:spTree>
    <p:extLst>
      <p:ext uri="{BB962C8B-B14F-4D97-AF65-F5344CB8AC3E}">
        <p14:creationId xmlns:p14="http://schemas.microsoft.com/office/powerpoint/2010/main" val="2910559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My Experience with the Web-based EHR</a:t>
            </a:r>
            <a:r>
              <a:rPr lang="en-US" dirty="0"/>
              <a:t/>
            </a:r>
            <a:br>
              <a:rPr lang="en-US" dirty="0"/>
            </a:br>
            <a:r>
              <a:rPr lang="en-US" dirty="0" err="1"/>
              <a:t>Cont</a:t>
            </a:r>
            <a:r>
              <a:rPr lang="en-US" dirty="0"/>
              <a:t>’</a:t>
            </a:r>
          </a:p>
        </p:txBody>
      </p:sp>
      <p:sp>
        <p:nvSpPr>
          <p:cNvPr id="3" name="Content Placeholder 2"/>
          <p:cNvSpPr>
            <a:spLocks noGrp="1"/>
          </p:cNvSpPr>
          <p:nvPr>
            <p:ph idx="1"/>
          </p:nvPr>
        </p:nvSpPr>
        <p:spPr>
          <a:xfrm>
            <a:off x="677334" y="2160589"/>
            <a:ext cx="9917094" cy="3893370"/>
          </a:xfrm>
        </p:spPr>
        <p:txBody>
          <a:bodyPr>
            <a:noAutofit/>
          </a:bodyPr>
          <a:lstStyle/>
          <a:p>
            <a:r>
              <a:rPr lang="en-US" sz="2400" dirty="0"/>
              <a:t>Since the hospital adopted the web-based EHR, we have never experienced such kind of a problem since all the information that one may need to need to know about a patient's health history is stored in the cloud. </a:t>
            </a:r>
            <a:endParaRPr lang="en-US" sz="2400" dirty="0" smtClean="0"/>
          </a:p>
          <a:p>
            <a:r>
              <a:rPr lang="en-US" sz="2400" dirty="0" smtClean="0"/>
              <a:t>As </a:t>
            </a:r>
            <a:r>
              <a:rPr lang="en-US" sz="2400" dirty="0"/>
              <a:t>a nurse, it made my work easier in assisting the doctor give a patient quality service within a very short time of admission at the hospital and store the patient's vital information. </a:t>
            </a:r>
            <a:endParaRPr lang="en-US" sz="2400" dirty="0" smtClean="0"/>
          </a:p>
          <a:p>
            <a:r>
              <a:rPr lang="en-US" sz="2400" dirty="0" smtClean="0"/>
              <a:t>Thanks </a:t>
            </a:r>
            <a:r>
              <a:rPr lang="en-US" sz="2400" dirty="0"/>
              <a:t>to web-based EHR, our hospital has received several accolades, thereby pitting it as one of the best public hospitals in my state. </a:t>
            </a:r>
            <a:endParaRPr lang="en-US" sz="2400" dirty="0"/>
          </a:p>
        </p:txBody>
      </p:sp>
    </p:spTree>
    <p:extLst>
      <p:ext uri="{BB962C8B-B14F-4D97-AF65-F5344CB8AC3E}">
        <p14:creationId xmlns:p14="http://schemas.microsoft.com/office/powerpoint/2010/main" val="489303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806735" cy="1320800"/>
          </a:xfrm>
        </p:spPr>
        <p:txBody>
          <a:bodyPr>
            <a:normAutofit fontScale="90000"/>
          </a:bodyPr>
          <a:lstStyle/>
          <a:p>
            <a:pPr algn="ctr"/>
            <a:r>
              <a:rPr lang="en-US" b="1" dirty="0"/>
              <a:t>Possible challenges one would face convincing healthcare providers to use web-based EHR.</a:t>
            </a:r>
            <a:r>
              <a:rPr lang="en-US" dirty="0"/>
              <a:t/>
            </a:r>
            <a:br>
              <a:rPr lang="en-US" dirty="0"/>
            </a:br>
            <a:endParaRPr lang="en-US" dirty="0"/>
          </a:p>
        </p:txBody>
      </p:sp>
      <p:sp>
        <p:nvSpPr>
          <p:cNvPr id="3" name="Content Placeholder 2"/>
          <p:cNvSpPr>
            <a:spLocks noGrp="1"/>
          </p:cNvSpPr>
          <p:nvPr>
            <p:ph idx="1"/>
          </p:nvPr>
        </p:nvSpPr>
        <p:spPr>
          <a:xfrm>
            <a:off x="677334" y="2160589"/>
            <a:ext cx="9806734" cy="3880773"/>
          </a:xfrm>
        </p:spPr>
        <p:txBody>
          <a:bodyPr>
            <a:noAutofit/>
          </a:bodyPr>
          <a:lstStyle/>
          <a:p>
            <a:r>
              <a:rPr lang="en-US" sz="2400" dirty="0"/>
              <a:t>Inasmuch as this system may have significant importance, especially to physicians working independently, not many know about and thus convincing them to use it may be a challenge. </a:t>
            </a:r>
            <a:endParaRPr lang="en-US" sz="2400" dirty="0" smtClean="0"/>
          </a:p>
          <a:p>
            <a:r>
              <a:rPr lang="en-US" sz="2400" dirty="0" smtClean="0"/>
              <a:t>Besides </a:t>
            </a:r>
            <a:r>
              <a:rPr lang="en-US" sz="2400" dirty="0"/>
              <a:t>the adaptability challenges that come about as a result changing is old ways of working and incorporating a new way, and staff resistance may be another challenge. </a:t>
            </a:r>
            <a:endParaRPr lang="en-US" sz="2400" dirty="0" smtClean="0"/>
          </a:p>
          <a:p>
            <a:r>
              <a:rPr lang="en-US" sz="2400" dirty="0" smtClean="0"/>
              <a:t>The </a:t>
            </a:r>
            <a:r>
              <a:rPr lang="en-US" sz="2400" dirty="0"/>
              <a:t>selection, implementation, and optimization of the web-based EHR always take the lion share of the budget (</a:t>
            </a:r>
            <a:r>
              <a:rPr lang="en-US" sz="2400" dirty="0" err="1"/>
              <a:t>Sinhasane</a:t>
            </a:r>
            <a:r>
              <a:rPr lang="en-US" sz="2400" dirty="0"/>
              <a:t>, 2019). </a:t>
            </a:r>
            <a:endParaRPr lang="en-US" sz="2400" dirty="0"/>
          </a:p>
        </p:txBody>
      </p:sp>
    </p:spTree>
    <p:extLst>
      <p:ext uri="{BB962C8B-B14F-4D97-AF65-F5344CB8AC3E}">
        <p14:creationId xmlns:p14="http://schemas.microsoft.com/office/powerpoint/2010/main" val="767021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610776" cy="1424152"/>
          </a:xfrm>
        </p:spPr>
        <p:txBody>
          <a:bodyPr>
            <a:normAutofit fontScale="90000"/>
          </a:bodyPr>
          <a:lstStyle/>
          <a:p>
            <a:pPr algn="ctr"/>
            <a:r>
              <a:rPr lang="en-US" b="1" dirty="0"/>
              <a:t>Possible challenges one would face convincing healthcare providers to use web-based </a:t>
            </a:r>
            <a:r>
              <a:rPr lang="en-US" b="1" dirty="0" smtClean="0"/>
              <a:t>HER </a:t>
            </a:r>
            <a:r>
              <a:rPr lang="en-US" b="1" dirty="0" err="1" smtClean="0"/>
              <a:t>Cont</a:t>
            </a:r>
            <a:r>
              <a:rPr lang="en-US" b="1" dirty="0" smtClean="0"/>
              <a:t>’</a:t>
            </a:r>
            <a:endParaRPr lang="en-US" dirty="0"/>
          </a:p>
        </p:txBody>
      </p:sp>
      <p:sp>
        <p:nvSpPr>
          <p:cNvPr id="3" name="Content Placeholder 2"/>
          <p:cNvSpPr>
            <a:spLocks noGrp="1"/>
          </p:cNvSpPr>
          <p:nvPr>
            <p:ph idx="1"/>
          </p:nvPr>
        </p:nvSpPr>
        <p:spPr>
          <a:xfrm>
            <a:off x="677334" y="2160589"/>
            <a:ext cx="9838266" cy="3987963"/>
          </a:xfrm>
        </p:spPr>
        <p:txBody>
          <a:bodyPr>
            <a:noAutofit/>
          </a:bodyPr>
          <a:lstStyle/>
          <a:p>
            <a:r>
              <a:rPr lang="en-US" sz="2800" dirty="0"/>
              <a:t>Studies indicate that installing a web-based EHR range from $15,000 to $20,000 per provider, which may be expensive for an independent physician and small or medium-sized organizations. </a:t>
            </a:r>
            <a:endParaRPr lang="en-US" sz="2800" dirty="0" smtClean="0"/>
          </a:p>
          <a:p>
            <a:r>
              <a:rPr lang="en-US" sz="2800" dirty="0" smtClean="0"/>
              <a:t>The </a:t>
            </a:r>
            <a:r>
              <a:rPr lang="en-US" sz="2800" dirty="0"/>
              <a:t>amount is always susceptible to a rise due to unplanned expenses that may </a:t>
            </a:r>
            <a:r>
              <a:rPr lang="en-US" sz="2800" dirty="0" smtClean="0"/>
              <a:t>arise.</a:t>
            </a:r>
          </a:p>
          <a:p>
            <a:r>
              <a:rPr lang="en-US" sz="2800" dirty="0" smtClean="0"/>
              <a:t>The </a:t>
            </a:r>
            <a:r>
              <a:rPr lang="en-US" sz="2800" dirty="0"/>
              <a:t>time consumed in training the physicians and the medical team would also be a challenge. </a:t>
            </a:r>
            <a:endParaRPr lang="en-US" sz="2800" dirty="0"/>
          </a:p>
        </p:txBody>
      </p:sp>
    </p:spTree>
    <p:extLst>
      <p:ext uri="{BB962C8B-B14F-4D97-AF65-F5344CB8AC3E}">
        <p14:creationId xmlns:p14="http://schemas.microsoft.com/office/powerpoint/2010/main" val="2506718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074749" cy="1014248"/>
          </a:xfrm>
        </p:spPr>
        <p:txBody>
          <a:bodyPr>
            <a:normAutofit fontScale="90000"/>
          </a:bodyPr>
          <a:lstStyle/>
          <a:p>
            <a:pPr algn="ctr"/>
            <a:r>
              <a:rPr lang="en-US" b="1" dirty="0"/>
              <a:t>Possible challenges one would face convincing healthcare providers to use web-based HER </a:t>
            </a:r>
            <a:r>
              <a:rPr lang="en-US" b="1" dirty="0" err="1"/>
              <a:t>Cont</a:t>
            </a:r>
            <a:r>
              <a:rPr lang="en-US" b="1" dirty="0"/>
              <a:t>’</a:t>
            </a:r>
            <a:endParaRPr lang="en-US" dirty="0"/>
          </a:p>
        </p:txBody>
      </p:sp>
      <p:sp>
        <p:nvSpPr>
          <p:cNvPr id="3" name="Content Placeholder 2"/>
          <p:cNvSpPr>
            <a:spLocks noGrp="1"/>
          </p:cNvSpPr>
          <p:nvPr>
            <p:ph idx="1"/>
          </p:nvPr>
        </p:nvSpPr>
        <p:spPr>
          <a:xfrm>
            <a:off x="677334" y="1734207"/>
            <a:ext cx="11020680" cy="4776952"/>
          </a:xfrm>
        </p:spPr>
        <p:txBody>
          <a:bodyPr>
            <a:noAutofit/>
          </a:bodyPr>
          <a:lstStyle/>
          <a:p>
            <a:r>
              <a:rPr lang="en-US" sz="3200" dirty="0"/>
              <a:t>Extra time and effort would be required to understand the new system. Many small and mid-sized organizations have always shied away from the system due to the prolonged training phase for fear of business loss. </a:t>
            </a:r>
            <a:endParaRPr lang="en-US" sz="3200" dirty="0" smtClean="0"/>
          </a:p>
          <a:p>
            <a:r>
              <a:rPr lang="en-US" sz="3200" dirty="0" smtClean="0"/>
              <a:t>Lack </a:t>
            </a:r>
            <a:r>
              <a:rPr lang="en-US" sz="3200" dirty="0"/>
              <a:t>of usability is another challenge for the system since the one-size-fits-all rule doesn't apply. </a:t>
            </a:r>
            <a:endParaRPr lang="en-US" sz="3200" dirty="0" smtClean="0"/>
          </a:p>
        </p:txBody>
      </p:sp>
    </p:spTree>
    <p:extLst>
      <p:ext uri="{BB962C8B-B14F-4D97-AF65-F5344CB8AC3E}">
        <p14:creationId xmlns:p14="http://schemas.microsoft.com/office/powerpoint/2010/main" val="1072663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1351756" cy="1320800"/>
          </a:xfrm>
        </p:spPr>
        <p:txBody>
          <a:bodyPr>
            <a:normAutofit/>
          </a:bodyPr>
          <a:lstStyle/>
          <a:p>
            <a:r>
              <a:rPr lang="en-US" b="1" dirty="0"/>
              <a:t>Possible challenges one would face convincing healthcare providers to use web-based HER </a:t>
            </a:r>
            <a:r>
              <a:rPr lang="en-US" b="1" dirty="0" err="1"/>
              <a:t>Cont</a:t>
            </a:r>
            <a:r>
              <a:rPr lang="en-US" b="1" dirty="0"/>
              <a:t>’</a:t>
            </a:r>
            <a:endParaRPr lang="en-US" dirty="0"/>
          </a:p>
        </p:txBody>
      </p:sp>
      <p:sp>
        <p:nvSpPr>
          <p:cNvPr id="3" name="Content Placeholder 2"/>
          <p:cNvSpPr>
            <a:spLocks noGrp="1"/>
          </p:cNvSpPr>
          <p:nvPr>
            <p:ph idx="1"/>
          </p:nvPr>
        </p:nvSpPr>
        <p:spPr/>
        <p:txBody>
          <a:bodyPr>
            <a:normAutofit/>
          </a:bodyPr>
          <a:lstStyle/>
          <a:p>
            <a:r>
              <a:rPr lang="en-US" sz="2400" dirty="0"/>
              <a:t>In a hospital, there are several departments whose workflow differs very much from another. </a:t>
            </a:r>
          </a:p>
          <a:p>
            <a:r>
              <a:rPr lang="en-US" sz="2400" dirty="0"/>
              <a:t>For instance, a dentist's workflow differs from that of a cardiologist, and likewise, having a standard system is not applicable.</a:t>
            </a:r>
          </a:p>
          <a:p>
            <a:r>
              <a:rPr lang="en-US" sz="2400" dirty="0"/>
              <a:t>The inadequacy of training or the little flaws in the design thus decreases the ease of usability</a:t>
            </a:r>
          </a:p>
          <a:p>
            <a:endParaRPr lang="en-US" sz="2400" dirty="0"/>
          </a:p>
        </p:txBody>
      </p:sp>
    </p:spTree>
    <p:extLst>
      <p:ext uri="{BB962C8B-B14F-4D97-AF65-F5344CB8AC3E}">
        <p14:creationId xmlns:p14="http://schemas.microsoft.com/office/powerpoint/2010/main" val="733480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768432" cy="1203434"/>
          </a:xfrm>
        </p:spPr>
        <p:txBody>
          <a:bodyPr>
            <a:normAutofit fontScale="90000"/>
          </a:bodyPr>
          <a:lstStyle/>
          <a:p>
            <a:r>
              <a:rPr lang="en-US" b="1" dirty="0"/>
              <a:t>Possible challenges one would face convincing healthcare providers to use web-based HER </a:t>
            </a:r>
            <a:r>
              <a:rPr lang="en-US" b="1" dirty="0" err="1"/>
              <a:t>Cont</a:t>
            </a:r>
            <a:r>
              <a:rPr lang="en-US" b="1" dirty="0"/>
              <a:t>’</a:t>
            </a:r>
            <a:endParaRPr lang="en-US" dirty="0"/>
          </a:p>
        </p:txBody>
      </p:sp>
      <p:sp>
        <p:nvSpPr>
          <p:cNvPr id="3" name="Content Placeholder 2"/>
          <p:cNvSpPr>
            <a:spLocks noGrp="1"/>
          </p:cNvSpPr>
          <p:nvPr>
            <p:ph idx="1"/>
          </p:nvPr>
        </p:nvSpPr>
        <p:spPr>
          <a:xfrm>
            <a:off x="677333" y="1939159"/>
            <a:ext cx="11304459" cy="4619296"/>
          </a:xfrm>
        </p:spPr>
        <p:txBody>
          <a:bodyPr>
            <a:noAutofit/>
          </a:bodyPr>
          <a:lstStyle/>
          <a:p>
            <a:r>
              <a:rPr lang="en-US" sz="2400" dirty="0"/>
              <a:t>Data privacy is another challenge that is very rampant in our today's world, thanks to cyber-attack. </a:t>
            </a:r>
            <a:endParaRPr lang="en-US" sz="2400" dirty="0" smtClean="0"/>
          </a:p>
          <a:p>
            <a:r>
              <a:rPr lang="en-US" sz="2400" dirty="0" smtClean="0"/>
              <a:t>Laws </a:t>
            </a:r>
            <a:r>
              <a:rPr lang="en-US" sz="2400" dirty="0"/>
              <a:t>have enacted to help protect personal health data confidentiality, but the challenge is that in case of a data breach, an organization may be required to spend millions of dollars to settle a dispute</a:t>
            </a:r>
            <a:r>
              <a:rPr lang="en-US" sz="2400" dirty="0" smtClean="0"/>
              <a:t>.</a:t>
            </a:r>
          </a:p>
          <a:p>
            <a:endParaRPr lang="en-US" sz="2400" dirty="0"/>
          </a:p>
        </p:txBody>
      </p:sp>
    </p:spTree>
    <p:extLst>
      <p:ext uri="{BB962C8B-B14F-4D97-AF65-F5344CB8AC3E}">
        <p14:creationId xmlns:p14="http://schemas.microsoft.com/office/powerpoint/2010/main" val="3909346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263935" cy="1320800"/>
          </a:xfrm>
        </p:spPr>
        <p:txBody>
          <a:bodyPr>
            <a:normAutofit fontScale="90000"/>
          </a:bodyPr>
          <a:lstStyle/>
          <a:p>
            <a:r>
              <a:rPr lang="en-US" b="1" dirty="0"/>
              <a:t>Possible challenges one would face convincing healthcare providers to use web-based HER </a:t>
            </a:r>
            <a:r>
              <a:rPr lang="en-US" b="1" dirty="0" err="1"/>
              <a:t>Cont</a:t>
            </a:r>
            <a:r>
              <a:rPr lang="en-US" b="1" dirty="0"/>
              <a:t>’</a:t>
            </a:r>
            <a:endParaRPr lang="en-US" dirty="0"/>
          </a:p>
        </p:txBody>
      </p:sp>
      <p:sp>
        <p:nvSpPr>
          <p:cNvPr id="3" name="Content Placeholder 2"/>
          <p:cNvSpPr>
            <a:spLocks noGrp="1"/>
          </p:cNvSpPr>
          <p:nvPr>
            <p:ph idx="1"/>
          </p:nvPr>
        </p:nvSpPr>
        <p:spPr/>
        <p:txBody>
          <a:bodyPr>
            <a:normAutofit/>
          </a:bodyPr>
          <a:lstStyle/>
          <a:p>
            <a:r>
              <a:rPr lang="en-US" sz="2400" dirty="0"/>
              <a:t> Hence, it becomes the provider's major responsibility of having to ensure data security of the HER, and it is not easy.</a:t>
            </a:r>
          </a:p>
          <a:p>
            <a:r>
              <a:rPr lang="en-US" sz="2400" dirty="0"/>
              <a:t> Limitation of technical resources, data migration, and lack of communication between the healthcare provider and the IT vendor are other challenges that one would face in convincing healthcare providers to use web-based EHR.</a:t>
            </a:r>
          </a:p>
          <a:p>
            <a:endParaRPr lang="en-US" sz="2400" dirty="0"/>
          </a:p>
        </p:txBody>
      </p:sp>
    </p:spTree>
    <p:extLst>
      <p:ext uri="{BB962C8B-B14F-4D97-AF65-F5344CB8AC3E}">
        <p14:creationId xmlns:p14="http://schemas.microsoft.com/office/powerpoint/2010/main" val="3868720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2359"/>
          </a:xfrm>
        </p:spPr>
        <p:txBody>
          <a:bodyPr>
            <a:normAutofit fontScale="90000"/>
          </a:bodyPr>
          <a:lstStyle/>
          <a:p>
            <a:pPr algn="ctr"/>
            <a:r>
              <a:rPr lang="en-US" b="1" dirty="0"/>
              <a:t>Helpful features that I saw in the EHR</a:t>
            </a:r>
            <a:r>
              <a:rPr lang="en-US" dirty="0"/>
              <a:t/>
            </a:r>
            <a:br>
              <a:rPr lang="en-US" dirty="0"/>
            </a:br>
            <a:endParaRPr lang="en-US" dirty="0"/>
          </a:p>
        </p:txBody>
      </p:sp>
      <p:sp>
        <p:nvSpPr>
          <p:cNvPr id="3" name="Content Placeholder 2"/>
          <p:cNvSpPr>
            <a:spLocks noGrp="1"/>
          </p:cNvSpPr>
          <p:nvPr>
            <p:ph idx="1"/>
          </p:nvPr>
        </p:nvSpPr>
        <p:spPr>
          <a:xfrm>
            <a:off x="677334" y="1719154"/>
            <a:ext cx="9507190" cy="3987963"/>
          </a:xfrm>
        </p:spPr>
        <p:txBody>
          <a:bodyPr>
            <a:normAutofit/>
          </a:bodyPr>
          <a:lstStyle/>
          <a:p>
            <a:r>
              <a:rPr lang="en-US" sz="2400" dirty="0" smtClean="0"/>
              <a:t>The </a:t>
            </a:r>
            <a:r>
              <a:rPr lang="en-US" sz="2400" dirty="0"/>
              <a:t>helpful feature that I saw with EHR is that it doesn't use an internal server. </a:t>
            </a:r>
            <a:endParaRPr lang="en-US" sz="2400" dirty="0" smtClean="0"/>
          </a:p>
          <a:p>
            <a:r>
              <a:rPr lang="en-US" sz="2400" dirty="0" smtClean="0"/>
              <a:t>The </a:t>
            </a:r>
            <a:r>
              <a:rPr lang="en-US" sz="2400" dirty="0"/>
              <a:t>system stores data on external servers that can easily be accessed with any device with an internet connection. </a:t>
            </a:r>
            <a:endParaRPr lang="en-US" sz="2400" dirty="0" smtClean="0"/>
          </a:p>
          <a:p>
            <a:r>
              <a:rPr lang="en-US" sz="2400" dirty="0" smtClean="0"/>
              <a:t>This </a:t>
            </a:r>
            <a:r>
              <a:rPr lang="en-US" sz="2400" dirty="0"/>
              <a:t>is very different from the server-based EHR that stores data within the practice on a personal server. </a:t>
            </a:r>
            <a:endParaRPr lang="en-US" sz="2400" dirty="0" smtClean="0"/>
          </a:p>
          <a:p>
            <a:r>
              <a:rPr lang="en-US" sz="2400" dirty="0" smtClean="0"/>
              <a:t>The </a:t>
            </a:r>
            <a:r>
              <a:rPr lang="en-US" sz="2400" dirty="0"/>
              <a:t>system also has the communication tools necessary to follow up with the patients after a visit.  </a:t>
            </a:r>
          </a:p>
          <a:p>
            <a:endParaRPr lang="en-US" sz="2400" dirty="0"/>
          </a:p>
        </p:txBody>
      </p:sp>
    </p:spTree>
    <p:extLst>
      <p:ext uri="{BB962C8B-B14F-4D97-AF65-F5344CB8AC3E}">
        <p14:creationId xmlns:p14="http://schemas.microsoft.com/office/powerpoint/2010/main" val="1984111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203434"/>
          </a:xfrm>
        </p:spPr>
        <p:txBody>
          <a:bodyPr>
            <a:normAutofit fontScale="90000"/>
          </a:bodyPr>
          <a:lstStyle/>
          <a:p>
            <a:pPr algn="ctr"/>
            <a:r>
              <a:rPr lang="en-US" b="1" dirty="0"/>
              <a:t>How could other facilities benefit from these features?</a:t>
            </a:r>
            <a:r>
              <a:rPr lang="en-US" dirty="0"/>
              <a:t/>
            </a:r>
            <a:br>
              <a:rPr lang="en-US" dirty="0"/>
            </a:br>
            <a:endParaRPr lang="en-US" dirty="0"/>
          </a:p>
        </p:txBody>
      </p:sp>
      <p:sp>
        <p:nvSpPr>
          <p:cNvPr id="3" name="Content Placeholder 2"/>
          <p:cNvSpPr>
            <a:spLocks noGrp="1"/>
          </p:cNvSpPr>
          <p:nvPr>
            <p:ph idx="1"/>
          </p:nvPr>
        </p:nvSpPr>
        <p:spPr>
          <a:xfrm>
            <a:off x="677333" y="2017987"/>
            <a:ext cx="11099508" cy="4556234"/>
          </a:xfrm>
        </p:spPr>
        <p:txBody>
          <a:bodyPr>
            <a:noAutofit/>
          </a:bodyPr>
          <a:lstStyle/>
          <a:p>
            <a:r>
              <a:rPr lang="en-US" sz="2400" dirty="0" smtClean="0"/>
              <a:t>These </a:t>
            </a:r>
            <a:r>
              <a:rPr lang="en-US" sz="2400" dirty="0"/>
              <a:t>features are helpful since they enable physicians to have real-time access to a patient's entire medical history, including the treatment plans, allergies to medications, lab test results, and diagnosis details. </a:t>
            </a:r>
            <a:endParaRPr lang="en-US" sz="2400" dirty="0" smtClean="0"/>
          </a:p>
          <a:p>
            <a:r>
              <a:rPr lang="en-US" sz="2400" dirty="0" smtClean="0"/>
              <a:t>As </a:t>
            </a:r>
            <a:r>
              <a:rPr lang="en-US" sz="2400" dirty="0"/>
              <a:t>such, this helps foster better health outcomes while reducing costs for both the hospital and the patient. </a:t>
            </a:r>
            <a:endParaRPr lang="en-US" sz="2400" dirty="0" smtClean="0"/>
          </a:p>
          <a:p>
            <a:r>
              <a:rPr lang="en-US" sz="2400" dirty="0" smtClean="0"/>
              <a:t>Medical </a:t>
            </a:r>
            <a:r>
              <a:rPr lang="en-US" sz="2400" dirty="0"/>
              <a:t>error is also negated, and as such, this does lead to improved patient safety and diagnostics. </a:t>
            </a:r>
            <a:endParaRPr lang="en-US" sz="2400" dirty="0" smtClean="0"/>
          </a:p>
          <a:p>
            <a:r>
              <a:rPr lang="en-US" sz="2400" dirty="0" smtClean="0"/>
              <a:t>Patient </a:t>
            </a:r>
            <a:r>
              <a:rPr lang="en-US" sz="2400" dirty="0"/>
              <a:t>engagement is also improved and enhances care coordination. All these are as a result of the system's ability to allow for access to real-time data. </a:t>
            </a:r>
          </a:p>
          <a:p>
            <a:endParaRPr lang="en-US" sz="2400" dirty="0"/>
          </a:p>
        </p:txBody>
      </p:sp>
    </p:spTree>
    <p:extLst>
      <p:ext uri="{BB962C8B-B14F-4D97-AF65-F5344CB8AC3E}">
        <p14:creationId xmlns:p14="http://schemas.microsoft.com/office/powerpoint/2010/main" val="2128942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948625" cy="1320800"/>
          </a:xfrm>
        </p:spPr>
        <p:txBody>
          <a:bodyPr>
            <a:normAutofit fontScale="90000"/>
          </a:bodyPr>
          <a:lstStyle/>
          <a:p>
            <a:r>
              <a:rPr lang="en-US" b="1" dirty="0"/>
              <a:t>What impressed me about the web-based EHR?</a:t>
            </a:r>
            <a:r>
              <a:rPr lang="en-US" dirty="0"/>
              <a:t/>
            </a:r>
            <a:br>
              <a:rPr lang="en-US" dirty="0"/>
            </a:br>
            <a:endParaRPr lang="en-US" dirty="0"/>
          </a:p>
        </p:txBody>
      </p:sp>
      <p:sp>
        <p:nvSpPr>
          <p:cNvPr id="3" name="Content Placeholder 2"/>
          <p:cNvSpPr>
            <a:spLocks noGrp="1"/>
          </p:cNvSpPr>
          <p:nvPr>
            <p:ph idx="1"/>
          </p:nvPr>
        </p:nvSpPr>
        <p:spPr/>
        <p:txBody>
          <a:bodyPr>
            <a:noAutofit/>
          </a:bodyPr>
          <a:lstStyle/>
          <a:p>
            <a:r>
              <a:rPr lang="en-US" sz="2800" dirty="0"/>
              <a:t>What impressed me with the system is that a physician or the patient need not worry about system meltdowns, weather patterns, or natural disasters that can easily crash the system instantly. </a:t>
            </a:r>
            <a:endParaRPr lang="en-US" sz="2800" dirty="0" smtClean="0"/>
          </a:p>
          <a:p>
            <a:r>
              <a:rPr lang="en-US" sz="2800" dirty="0" smtClean="0"/>
              <a:t>The </a:t>
            </a:r>
            <a:r>
              <a:rPr lang="en-US" sz="2800" dirty="0"/>
              <a:t>backup requirements, capabilities with traditional EHR/EMR systems, and protocols are not reliable in providing data security (Steiner, 2018). </a:t>
            </a:r>
            <a:endParaRPr lang="en-US" sz="2800" dirty="0"/>
          </a:p>
        </p:txBody>
      </p:sp>
    </p:spTree>
    <p:extLst>
      <p:ext uri="{BB962C8B-B14F-4D97-AF65-F5344CB8AC3E}">
        <p14:creationId xmlns:p14="http://schemas.microsoft.com/office/powerpoint/2010/main" val="3069767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56897"/>
            <a:ext cx="10500419" cy="966951"/>
          </a:xfrm>
        </p:spPr>
        <p:txBody>
          <a:bodyPr>
            <a:normAutofit fontScale="90000"/>
          </a:bodyPr>
          <a:lstStyle/>
          <a:p>
            <a:r>
              <a:rPr lang="en-US" b="1" dirty="0"/>
              <a:t>What impressed me about the web-based EHR</a:t>
            </a:r>
            <a:r>
              <a:rPr lang="en-US" b="1" dirty="0" smtClean="0"/>
              <a:t>? </a:t>
            </a:r>
            <a:r>
              <a:rPr lang="en-US" b="1" dirty="0" err="1" smtClean="0"/>
              <a:t>Cont</a:t>
            </a:r>
            <a:r>
              <a:rPr lang="en-US" b="1" dirty="0" smtClean="0"/>
              <a:t>’</a:t>
            </a:r>
            <a:r>
              <a:rPr lang="en-US" dirty="0"/>
              <a:t/>
            </a:r>
            <a:br>
              <a:rPr lang="en-US" dirty="0"/>
            </a:br>
            <a:endParaRPr lang="en-US" dirty="0"/>
          </a:p>
        </p:txBody>
      </p:sp>
      <p:sp>
        <p:nvSpPr>
          <p:cNvPr id="3" name="Content Placeholder 2"/>
          <p:cNvSpPr>
            <a:spLocks noGrp="1"/>
          </p:cNvSpPr>
          <p:nvPr>
            <p:ph idx="1"/>
          </p:nvPr>
        </p:nvSpPr>
        <p:spPr>
          <a:xfrm>
            <a:off x="677334" y="1828801"/>
            <a:ext cx="9964390" cy="4212562"/>
          </a:xfrm>
        </p:spPr>
        <p:txBody>
          <a:bodyPr>
            <a:normAutofit/>
          </a:bodyPr>
          <a:lstStyle/>
          <a:p>
            <a:r>
              <a:rPr lang="en-US" sz="3600" dirty="0"/>
              <a:t>The data stored in the cloud will always be there and thus why it can easily be accessed from anywhere and at any time via the internet. </a:t>
            </a:r>
            <a:endParaRPr lang="en-US" sz="3600" dirty="0" smtClean="0"/>
          </a:p>
          <a:p>
            <a:r>
              <a:rPr lang="en-US" sz="3600" dirty="0" smtClean="0"/>
              <a:t>Therefore</a:t>
            </a:r>
            <a:r>
              <a:rPr lang="en-US" sz="3600" dirty="0"/>
              <a:t>, with web-based EHR, a patient should be rest assured that his or her data is secure.</a:t>
            </a:r>
          </a:p>
          <a:p>
            <a:endParaRPr lang="en-US" sz="3600" dirty="0"/>
          </a:p>
        </p:txBody>
      </p:sp>
    </p:spTree>
    <p:extLst>
      <p:ext uri="{BB962C8B-B14F-4D97-AF65-F5344CB8AC3E}">
        <p14:creationId xmlns:p14="http://schemas.microsoft.com/office/powerpoint/2010/main" val="615996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9297"/>
          </a:xfrm>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Autofit/>
          </a:bodyPr>
          <a:lstStyle/>
          <a:p>
            <a:r>
              <a:rPr lang="en-US" sz="2400" dirty="0" err="1"/>
              <a:t>Bruns</a:t>
            </a:r>
            <a:r>
              <a:rPr lang="en-US" sz="2400" dirty="0"/>
              <a:t>, J. E., Hook, A. N., Parker, E. M., Sather, A., </a:t>
            </a:r>
            <a:r>
              <a:rPr lang="en-US" sz="2400" dirty="0" err="1"/>
              <a:t>Parigoris</a:t>
            </a:r>
            <a:r>
              <a:rPr lang="en-US" sz="2400" dirty="0"/>
              <a:t>, R. M., Hyde, K. L., &amp; Aaron, R. L. (2018). Impact of a Web-Based Electronic Health Record on Behavioral Health Service Delivery for Children and Adolescents: Randomized Controlled Trial. </a:t>
            </a:r>
            <a:r>
              <a:rPr lang="en-US" sz="2400" i="1" dirty="0"/>
              <a:t>Journal of Medical </a:t>
            </a:r>
            <a:r>
              <a:rPr lang="en-US" sz="2400" i="1" dirty="0" err="1"/>
              <a:t>Internte</a:t>
            </a:r>
            <a:r>
              <a:rPr lang="en-US" sz="2400" i="1" dirty="0"/>
              <a:t> Resources, 20</a:t>
            </a:r>
            <a:r>
              <a:rPr lang="en-US" sz="2400" dirty="0"/>
              <a:t>(6), </a:t>
            </a:r>
            <a:r>
              <a:rPr lang="en-US" sz="2400" dirty="0" smtClean="0"/>
              <a:t>10197.</a:t>
            </a:r>
          </a:p>
          <a:p>
            <a:r>
              <a:rPr lang="en-US" sz="2400" dirty="0" err="1"/>
              <a:t>Sinhasane</a:t>
            </a:r>
            <a:r>
              <a:rPr lang="en-US" sz="2400" dirty="0"/>
              <a:t>, S. (2019). Top 10 EHR Implementation Challenges and How to Overcome Them. </a:t>
            </a:r>
            <a:r>
              <a:rPr lang="en-US" sz="2400" i="1" dirty="0"/>
              <a:t>MOBISOFT</a:t>
            </a:r>
            <a:r>
              <a:rPr lang="en-US" sz="2400" dirty="0"/>
              <a:t>, 1-2.</a:t>
            </a:r>
          </a:p>
          <a:p>
            <a:r>
              <a:rPr lang="en-US" sz="2400" dirty="0"/>
              <a:t>Steiner, R. (2018). What is a Web-Based EHR? </a:t>
            </a:r>
            <a:r>
              <a:rPr lang="en-US" sz="2400" i="1" dirty="0" err="1"/>
              <a:t>ElationHealth</a:t>
            </a:r>
            <a:r>
              <a:rPr lang="en-US" sz="2400" dirty="0"/>
              <a:t>.</a:t>
            </a:r>
          </a:p>
          <a:p>
            <a:pPr marL="0" indent="0">
              <a:buNone/>
            </a:pPr>
            <a:endParaRPr lang="en-US" sz="2400" dirty="0"/>
          </a:p>
        </p:txBody>
      </p:sp>
    </p:spTree>
    <p:extLst>
      <p:ext uri="{BB962C8B-B14F-4D97-AF65-F5344CB8AC3E}">
        <p14:creationId xmlns:p14="http://schemas.microsoft.com/office/powerpoint/2010/main" val="152593840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TotalTime>
  <Words>1264</Words>
  <Application>Microsoft Office PowerPoint</Application>
  <PresentationFormat>Widescreen</PresentationFormat>
  <Paragraphs>59</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Trebuchet MS</vt:lpstr>
      <vt:lpstr>Wingdings 3</vt:lpstr>
      <vt:lpstr>Facet</vt:lpstr>
      <vt:lpstr>Web-Based EHR Last Name/First Name: Institution Affiliation</vt:lpstr>
      <vt:lpstr>Introduction </vt:lpstr>
      <vt:lpstr>Introduction Cont’</vt:lpstr>
      <vt:lpstr>My Experience with the Web-based EHR </vt:lpstr>
      <vt:lpstr>My Experience with the Web-based EHR Cont’</vt:lpstr>
      <vt:lpstr>My Experience with the Web-based EHR Cont’</vt:lpstr>
      <vt:lpstr>Possible challenges one would face convincing healthcare providers to use web-based EHR. </vt:lpstr>
      <vt:lpstr>Possible challenges one would face convincing healthcare providers to use web-based HER Cont’</vt:lpstr>
      <vt:lpstr>Possible challenges one would face convincing healthcare providers to use web-based HER Cont’</vt:lpstr>
      <vt:lpstr>Possible challenges one would face convincing healthcare providers to use web-based HER Cont’</vt:lpstr>
      <vt:lpstr>Possible challenges one would face convincing healthcare providers to use web-based HER Cont’</vt:lpstr>
      <vt:lpstr>Possible challenges one would face convincing healthcare providers to use web-based HER Cont’</vt:lpstr>
      <vt:lpstr>Helpful features that I saw in the EHR </vt:lpstr>
      <vt:lpstr>How could other facilities benefit from these features? </vt:lpstr>
      <vt:lpstr>What impressed me about the web-based EHR? </vt:lpstr>
      <vt:lpstr>What impressed me about the web-based EHR? Cont’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Web-Based EHR Last Name/First Name: Institution Affiliation</dc:title>
  <dc:creator>Windows User</dc:creator>
  <cp:lastModifiedBy>Windows User</cp:lastModifiedBy>
  <cp:revision>2</cp:revision>
  <dcterms:created xsi:type="dcterms:W3CDTF">2020-08-09T18:28:30Z</dcterms:created>
  <dcterms:modified xsi:type="dcterms:W3CDTF">2020-08-09T18:45:56Z</dcterms:modified>
</cp:coreProperties>
</file>